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15009552_2264x1509.jpeg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519873_3318x2212.jpeg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41297804_1296x1457.jpg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5009552_2264x1509.jpeg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Image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3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LASS  PRESENTATION"/>
          <p:cNvSpPr txBox="1"/>
          <p:nvPr/>
        </p:nvSpPr>
        <p:spPr>
          <a:xfrm>
            <a:off x="5279558" y="1245233"/>
            <a:ext cx="7677532" cy="9594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45" sz="4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CLASS  PRESENTATION    </a:t>
            </a:r>
          </a:p>
        </p:txBody>
      </p:sp>
      <p:grpSp>
        <p:nvGrpSpPr>
          <p:cNvPr id="154" name="Triangle"/>
          <p:cNvGrpSpPr/>
          <p:nvPr/>
        </p:nvGrpSpPr>
        <p:grpSpPr>
          <a:xfrm flipH="1" rot="10800000">
            <a:off x="-67366" y="-49696"/>
            <a:ext cx="6961328" cy="6344301"/>
            <a:chOff x="0" y="0"/>
            <a:chExt cx="6961326" cy="6344300"/>
          </a:xfrm>
        </p:grpSpPr>
        <p:sp>
          <p:nvSpPr>
            <p:cNvPr id="153" name="Triangle"/>
            <p:cNvSpPr/>
            <p:nvPr/>
          </p:nvSpPr>
          <p:spPr>
            <a:xfrm>
              <a:off x="50800" y="115029"/>
              <a:ext cx="6779370" cy="617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E5D1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152" name="Triangle Triangle" descr="Triangle Tri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961327" cy="6344301"/>
            </a:xfrm>
            <a:prstGeom prst="rect">
              <a:avLst/>
            </a:prstGeom>
            <a:effectLst/>
          </p:spPr>
        </p:pic>
      </p:grpSp>
      <p:pic>
        <p:nvPicPr>
          <p:cNvPr id="155" name="wifi-router.png" descr="wifi-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243" y="564252"/>
            <a:ext cx="2321448" cy="232144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INDIVIDUAL ASSIGNMENT"/>
          <p:cNvSpPr txBox="1"/>
          <p:nvPr/>
        </p:nvSpPr>
        <p:spPr>
          <a:xfrm>
            <a:off x="6662620" y="2866866"/>
            <a:ext cx="4911408" cy="511177"/>
          </a:xfrm>
          <a:prstGeom prst="rect">
            <a:avLst/>
          </a:prstGeom>
          <a:solidFill>
            <a:schemeClr val="accent1">
              <a:satOff val="2969"/>
              <a:lumOff val="-114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INDIVIDUAL ASSIGNMENT   </a:t>
            </a:r>
          </a:p>
        </p:txBody>
      </p:sp>
      <p:pic>
        <p:nvPicPr>
          <p:cNvPr id="157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8632" y="4955350"/>
            <a:ext cx="7047634" cy="101601"/>
          </a:xfrm>
          <a:prstGeom prst="rect">
            <a:avLst/>
          </a:prstGeom>
        </p:spPr>
      </p:pic>
      <p:pic>
        <p:nvPicPr>
          <p:cNvPr id="159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0382" y="4066718"/>
            <a:ext cx="7047634" cy="101601"/>
          </a:xfrm>
          <a:prstGeom prst="rect">
            <a:avLst/>
          </a:prstGeom>
        </p:spPr>
      </p:pic>
      <p:sp>
        <p:nvSpPr>
          <p:cNvPr id="161" name="Mobile and Wireless Technology"/>
          <p:cNvSpPr txBox="1"/>
          <p:nvPr/>
        </p:nvSpPr>
        <p:spPr>
          <a:xfrm>
            <a:off x="6650079" y="4271321"/>
            <a:ext cx="515874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1E2D5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Mobile and Wireless Technology</a:t>
            </a:r>
          </a:p>
        </p:txBody>
      </p:sp>
      <p:sp>
        <p:nvSpPr>
          <p:cNvPr id="162" name="CT090-3-2"/>
          <p:cNvSpPr txBox="1"/>
          <p:nvPr/>
        </p:nvSpPr>
        <p:spPr>
          <a:xfrm>
            <a:off x="868504" y="3155797"/>
            <a:ext cx="16209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b="1" spc="-21" sz="2100">
                <a:solidFill>
                  <a:schemeClr val="accent5">
                    <a:hueOff val="-208605"/>
                    <a:satOff val="22839"/>
                    <a:lumOff val="-26624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 CT090-3-2  </a:t>
            </a:r>
          </a:p>
        </p:txBody>
      </p:sp>
      <p:sp>
        <p:nvSpPr>
          <p:cNvPr id="163" name="Rectangle"/>
          <p:cNvSpPr/>
          <p:nvPr/>
        </p:nvSpPr>
        <p:spPr>
          <a:xfrm>
            <a:off x="283632" y="8438870"/>
            <a:ext cx="4459175" cy="895867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7A9A01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64" name="Subject Teacher : Mr. Laxmi Bastola"/>
          <p:cNvSpPr txBox="1"/>
          <p:nvPr/>
        </p:nvSpPr>
        <p:spPr>
          <a:xfrm>
            <a:off x="348796" y="8653059"/>
            <a:ext cx="4328847" cy="467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Subject Teacher : Mr. Laxmi Bastola</a:t>
            </a:r>
          </a:p>
        </p:txBody>
      </p:sp>
      <p:sp>
        <p:nvSpPr>
          <p:cNvPr id="165" name="Presentation Date : 23rd August, 2021"/>
          <p:cNvSpPr txBox="1"/>
          <p:nvPr/>
        </p:nvSpPr>
        <p:spPr>
          <a:xfrm>
            <a:off x="228980" y="7414824"/>
            <a:ext cx="4568479" cy="436935"/>
          </a:xfrm>
          <a:prstGeom prst="rect">
            <a:avLst/>
          </a:prstGeom>
          <a:solidFill>
            <a:schemeClr val="accent1">
              <a:satOff val="2969"/>
              <a:lumOff val="-114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Presentation Date : 23rd August, 2021</a:t>
            </a:r>
          </a:p>
        </p:txBody>
      </p:sp>
      <p:sp>
        <p:nvSpPr>
          <p:cNvPr id="166" name="Rectangle"/>
          <p:cNvSpPr/>
          <p:nvPr/>
        </p:nvSpPr>
        <p:spPr>
          <a:xfrm>
            <a:off x="6897106" y="7003872"/>
            <a:ext cx="4516637" cy="254873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7A9A01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67" name="Presented By"/>
          <p:cNvSpPr txBox="1"/>
          <p:nvPr/>
        </p:nvSpPr>
        <p:spPr>
          <a:xfrm>
            <a:off x="7121963" y="7029730"/>
            <a:ext cx="4193922" cy="54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00">
                <a:solidFill>
                  <a:srgbClr val="EEECE2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Presented By</a:t>
            </a:r>
          </a:p>
        </p:txBody>
      </p:sp>
      <p:sp>
        <p:nvSpPr>
          <p:cNvPr id="168" name="Sandesh Subedi ‘A’"/>
          <p:cNvSpPr txBox="1"/>
          <p:nvPr/>
        </p:nvSpPr>
        <p:spPr>
          <a:xfrm>
            <a:off x="7726674" y="7868529"/>
            <a:ext cx="2857501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Sandesh Subedi ‘A’</a:t>
            </a:r>
          </a:p>
        </p:txBody>
      </p:sp>
      <p:sp>
        <p:nvSpPr>
          <p:cNvPr id="169" name="TP Number : NPI000040"/>
          <p:cNvSpPr txBox="1"/>
          <p:nvPr/>
        </p:nvSpPr>
        <p:spPr>
          <a:xfrm>
            <a:off x="7280535" y="8352901"/>
            <a:ext cx="3749778" cy="54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TP Number : </a:t>
            </a:r>
            <a:r>
              <a:rPr>
                <a:latin typeface="Futura Bold"/>
                <a:ea typeface="Futura Bold"/>
                <a:cs typeface="Futura Bold"/>
                <a:sym typeface="Futura Bold"/>
              </a:rPr>
              <a:t>NPI000040</a:t>
            </a:r>
          </a:p>
        </p:txBody>
      </p:sp>
      <p:pic>
        <p:nvPicPr>
          <p:cNvPr id="170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43307" y="9167960"/>
            <a:ext cx="4086534" cy="101601"/>
          </a:xfrm>
          <a:prstGeom prst="rect">
            <a:avLst/>
          </a:prstGeom>
        </p:spPr>
      </p:pic>
      <p:sp>
        <p:nvSpPr>
          <p:cNvPr id="172" name="Line"/>
          <p:cNvSpPr/>
          <p:nvPr/>
        </p:nvSpPr>
        <p:spPr>
          <a:xfrm>
            <a:off x="7548301" y="7720719"/>
            <a:ext cx="321424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73" name="wifi-sign.png" descr="wifi-sig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0304" y="5238131"/>
            <a:ext cx="2045831" cy="204583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LAN DEPLOYMENT"/>
          <p:cNvSpPr txBox="1"/>
          <p:nvPr/>
        </p:nvSpPr>
        <p:spPr>
          <a:xfrm>
            <a:off x="7414423" y="5823310"/>
            <a:ext cx="3482002" cy="511245"/>
          </a:xfrm>
          <a:prstGeom prst="rect">
            <a:avLst/>
          </a:prstGeom>
          <a:solidFill>
            <a:schemeClr val="accent1">
              <a:satOff val="2969"/>
              <a:lumOff val="-114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WLAN DEPLOYMENT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Rectangle"/>
          <p:cNvGrpSpPr/>
          <p:nvPr/>
        </p:nvGrpSpPr>
        <p:grpSpPr>
          <a:xfrm>
            <a:off x="200495" y="1271862"/>
            <a:ext cx="5887820" cy="8124541"/>
            <a:chOff x="0" y="0"/>
            <a:chExt cx="5887819" cy="8124539"/>
          </a:xfrm>
        </p:grpSpPr>
        <p:sp>
          <p:nvSpPr>
            <p:cNvPr id="285" name="Rectangle"/>
            <p:cNvSpPr/>
            <p:nvPr/>
          </p:nvSpPr>
          <p:spPr>
            <a:xfrm>
              <a:off x="50800" y="50800"/>
              <a:ext cx="5786220" cy="8022940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84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87820" cy="8124540"/>
            </a:xfrm>
            <a:prstGeom prst="rect">
              <a:avLst/>
            </a:prstGeom>
            <a:effectLst/>
          </p:spPr>
        </p:pic>
      </p:grpSp>
      <p:pic>
        <p:nvPicPr>
          <p:cNvPr id="287" name="ubi ap.png" descr="ubi a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191" y="2725350"/>
            <a:ext cx="5292428" cy="52924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0" dir="5400000">
              <a:schemeClr val="accent1">
                <a:satOff val="2969"/>
                <a:lumOff val="-11469"/>
                <a:alpha val="70000"/>
              </a:schemeClr>
            </a:outerShdw>
          </a:effectLst>
        </p:spPr>
      </p:pic>
      <p:sp>
        <p:nvSpPr>
          <p:cNvPr id="288" name="Access Point"/>
          <p:cNvSpPr txBox="1"/>
          <p:nvPr/>
        </p:nvSpPr>
        <p:spPr>
          <a:xfrm>
            <a:off x="512806" y="1851394"/>
            <a:ext cx="5263198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Access Point                                          </a:t>
            </a:r>
          </a:p>
        </p:txBody>
      </p:sp>
      <p:sp>
        <p:nvSpPr>
          <p:cNvPr id="289" name="Hardware Requirements"/>
          <p:cNvSpPr txBox="1"/>
          <p:nvPr/>
        </p:nvSpPr>
        <p:spPr>
          <a:xfrm>
            <a:off x="3950271" y="375315"/>
            <a:ext cx="5104258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Hardware Requirements    </a:t>
            </a:r>
          </a:p>
        </p:txBody>
      </p:sp>
      <p:sp>
        <p:nvSpPr>
          <p:cNvPr id="290" name="Ubiquiti UniFi Pro 802.11ac"/>
          <p:cNvSpPr txBox="1"/>
          <p:nvPr/>
        </p:nvSpPr>
        <p:spPr>
          <a:xfrm>
            <a:off x="922906" y="8310707"/>
            <a:ext cx="4442998" cy="486601"/>
          </a:xfrm>
          <a:prstGeom prst="rect">
            <a:avLst/>
          </a:prstGeom>
          <a:solidFill>
            <a:srgbClr val="E2CF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Ubiquiti UniFi Pro 802.11ac     </a:t>
            </a:r>
          </a:p>
        </p:txBody>
      </p:sp>
      <p:sp>
        <p:nvSpPr>
          <p:cNvPr id="291" name="Features"/>
          <p:cNvSpPr txBox="1"/>
          <p:nvPr/>
        </p:nvSpPr>
        <p:spPr>
          <a:xfrm>
            <a:off x="7634421" y="1968947"/>
            <a:ext cx="3742183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Features                                          </a:t>
            </a:r>
          </a:p>
        </p:txBody>
      </p:sp>
      <p:sp>
        <p:nvSpPr>
          <p:cNvPr id="292" name="Secured and Scalable"/>
          <p:cNvSpPr txBox="1"/>
          <p:nvPr/>
        </p:nvSpPr>
        <p:spPr>
          <a:xfrm>
            <a:off x="6235781" y="3373348"/>
            <a:ext cx="3394634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Secured and Scalable</a:t>
            </a:r>
          </a:p>
        </p:txBody>
      </p:sp>
      <p:sp>
        <p:nvSpPr>
          <p:cNvPr id="293" name="UniFi controller to optimize RF performance"/>
          <p:cNvSpPr txBox="1"/>
          <p:nvPr/>
        </p:nvSpPr>
        <p:spPr>
          <a:xfrm>
            <a:off x="6268893" y="4633500"/>
            <a:ext cx="6278408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UniFi controller to optimize RF performance</a:t>
            </a:r>
          </a:p>
        </p:txBody>
      </p:sp>
      <p:sp>
        <p:nvSpPr>
          <p:cNvPr id="294" name="Compatible for indoor &amp; outdoor operation"/>
          <p:cNvSpPr txBox="1"/>
          <p:nvPr/>
        </p:nvSpPr>
        <p:spPr>
          <a:xfrm>
            <a:off x="6287436" y="5893651"/>
            <a:ext cx="6436153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Compatible for indoor &amp; outdoor operation  </a:t>
            </a:r>
          </a:p>
        </p:txBody>
      </p:sp>
      <p:sp>
        <p:nvSpPr>
          <p:cNvPr id="295" name="Supports 3X3 MIMO Tech"/>
          <p:cNvSpPr txBox="1"/>
          <p:nvPr/>
        </p:nvSpPr>
        <p:spPr>
          <a:xfrm>
            <a:off x="6320150" y="7153803"/>
            <a:ext cx="3978833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Supports 3X3 MIMO Tech</a:t>
            </a:r>
          </a:p>
        </p:txBody>
      </p:sp>
      <p:sp>
        <p:nvSpPr>
          <p:cNvPr id="296" name="(telco.sydney, n.d.)"/>
          <p:cNvSpPr txBox="1"/>
          <p:nvPr/>
        </p:nvSpPr>
        <p:spPr>
          <a:xfrm>
            <a:off x="2283821" y="8850140"/>
            <a:ext cx="1721168" cy="39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(telco.sydney, n.d.)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7"/>
      <p:bldP build="whole" bldLvl="1" animBg="1" rev="0" advAuto="0" spid="287" grpId="4"/>
      <p:bldP build="whole" bldLvl="1" animBg="1" rev="0" advAuto="0" spid="293" grpId="8"/>
      <p:bldP build="whole" bldLvl="1" animBg="1" rev="0" advAuto="0" spid="295" grpId="10"/>
      <p:bldP build="whole" bldLvl="1" animBg="1" rev="0" advAuto="0" spid="288" grpId="3"/>
      <p:bldP build="whole" bldLvl="1" animBg="1" rev="0" advAuto="0" spid="290" grpId="5"/>
      <p:bldP build="whole" bldLvl="1" animBg="1" rev="0" advAuto="0" spid="289" grpId="1"/>
      <p:bldP build="whole" bldLvl="1" animBg="1" rev="0" advAuto="0" spid="291" grpId="6"/>
      <p:bldP build="whole" bldLvl="1" animBg="1" rev="0" advAuto="0" spid="286" grpId="2"/>
      <p:bldP build="whole" bldLvl="1" animBg="1" rev="0" advAuto="0" spid="294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Rectangle"/>
          <p:cNvGrpSpPr/>
          <p:nvPr/>
        </p:nvGrpSpPr>
        <p:grpSpPr>
          <a:xfrm>
            <a:off x="200495" y="1388441"/>
            <a:ext cx="5887820" cy="8077763"/>
            <a:chOff x="0" y="0"/>
            <a:chExt cx="5887819" cy="8077761"/>
          </a:xfrm>
        </p:grpSpPr>
        <p:sp>
          <p:nvSpPr>
            <p:cNvPr id="299" name="Rectangle"/>
            <p:cNvSpPr/>
            <p:nvPr/>
          </p:nvSpPr>
          <p:spPr>
            <a:xfrm>
              <a:off x="50800" y="50800"/>
              <a:ext cx="5786220" cy="7976162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98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87820" cy="8077762"/>
            </a:xfrm>
            <a:prstGeom prst="rect">
              <a:avLst/>
            </a:prstGeom>
            <a:effectLst/>
          </p:spPr>
        </p:pic>
      </p:grpSp>
      <p:pic>
        <p:nvPicPr>
          <p:cNvPr id="3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238" y="3528331"/>
            <a:ext cx="4896334" cy="379798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Ethernet Cable"/>
          <p:cNvSpPr txBox="1"/>
          <p:nvPr/>
        </p:nvSpPr>
        <p:spPr>
          <a:xfrm>
            <a:off x="537412" y="1937311"/>
            <a:ext cx="5213986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Ethernet Cable                                    </a:t>
            </a:r>
          </a:p>
        </p:txBody>
      </p:sp>
      <p:sp>
        <p:nvSpPr>
          <p:cNvPr id="303" name="Hardware Requirements"/>
          <p:cNvSpPr txBox="1"/>
          <p:nvPr/>
        </p:nvSpPr>
        <p:spPr>
          <a:xfrm>
            <a:off x="3950271" y="375315"/>
            <a:ext cx="5104258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Hardware Requirements    </a:t>
            </a:r>
          </a:p>
        </p:txBody>
      </p:sp>
      <p:sp>
        <p:nvSpPr>
          <p:cNvPr id="304" name="DiBillion Da Ethernet Cable"/>
          <p:cNvSpPr txBox="1"/>
          <p:nvPr/>
        </p:nvSpPr>
        <p:spPr>
          <a:xfrm>
            <a:off x="891671" y="8151248"/>
            <a:ext cx="4505469" cy="486600"/>
          </a:xfrm>
          <a:prstGeom prst="rect">
            <a:avLst/>
          </a:prstGeom>
          <a:solidFill>
            <a:srgbClr val="E2CF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DiBillion Da Ethernet Cable      </a:t>
            </a:r>
          </a:p>
        </p:txBody>
      </p:sp>
      <p:sp>
        <p:nvSpPr>
          <p:cNvPr id="305" name="Features"/>
          <p:cNvSpPr txBox="1"/>
          <p:nvPr/>
        </p:nvSpPr>
        <p:spPr>
          <a:xfrm>
            <a:off x="7634421" y="1968947"/>
            <a:ext cx="3742183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Features                                          </a:t>
            </a:r>
          </a:p>
        </p:txBody>
      </p:sp>
      <p:sp>
        <p:nvSpPr>
          <p:cNvPr id="306" name="Connects Access Points to Router"/>
          <p:cNvSpPr txBox="1"/>
          <p:nvPr/>
        </p:nvSpPr>
        <p:spPr>
          <a:xfrm>
            <a:off x="6444173" y="3745420"/>
            <a:ext cx="4811632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Connects Access Points to Router</a:t>
            </a:r>
          </a:p>
        </p:txBody>
      </p:sp>
      <p:sp>
        <p:nvSpPr>
          <p:cNvPr id="307" name="Throughput between 10 Gbps - 40 Gbps"/>
          <p:cNvSpPr txBox="1"/>
          <p:nvPr/>
        </p:nvSpPr>
        <p:spPr>
          <a:xfrm>
            <a:off x="6460893" y="4992283"/>
            <a:ext cx="5841256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Throughput between 10 Gbps - 40 Gbps</a:t>
            </a:r>
          </a:p>
        </p:txBody>
      </p:sp>
      <p:sp>
        <p:nvSpPr>
          <p:cNvPr id="308" name="STP Cables"/>
          <p:cNvSpPr txBox="1"/>
          <p:nvPr/>
        </p:nvSpPr>
        <p:spPr>
          <a:xfrm>
            <a:off x="6488675" y="6243258"/>
            <a:ext cx="1958665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STP Cables</a:t>
            </a:r>
          </a:p>
        </p:txBody>
      </p:sp>
      <p:sp>
        <p:nvSpPr>
          <p:cNvPr id="309" name="Electromagnetic wave transmission"/>
          <p:cNvSpPr txBox="1"/>
          <p:nvPr/>
        </p:nvSpPr>
        <p:spPr>
          <a:xfrm>
            <a:off x="6533271" y="7490121"/>
            <a:ext cx="505866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Electromagnetic wave transmission</a:t>
            </a:r>
          </a:p>
        </p:txBody>
      </p:sp>
      <p:sp>
        <p:nvSpPr>
          <p:cNvPr id="310" name="(Parrish, 2021)"/>
          <p:cNvSpPr txBox="1"/>
          <p:nvPr/>
        </p:nvSpPr>
        <p:spPr>
          <a:xfrm>
            <a:off x="2496705" y="8796987"/>
            <a:ext cx="1295401" cy="39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(Parrish,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8"/>
      <p:bldP build="whole" bldLvl="1" animBg="1" rev="0" advAuto="0" spid="308" grpId="9"/>
      <p:bldP build="whole" bldLvl="1" animBg="1" rev="0" advAuto="0" spid="303" grpId="1"/>
      <p:bldP build="whole" bldLvl="1" animBg="1" rev="0" advAuto="0" spid="306" grpId="7"/>
      <p:bldP build="whole" bldLvl="1" animBg="1" rev="0" advAuto="0" spid="301" grpId="4"/>
      <p:bldP build="whole" bldLvl="1" animBg="1" rev="0" advAuto="0" spid="305" grpId="6"/>
      <p:bldP build="whole" bldLvl="1" animBg="1" rev="0" advAuto="0" spid="302" grpId="3"/>
      <p:bldP build="whole" bldLvl="1" animBg="1" rev="0" advAuto="0" spid="300" grpId="2"/>
      <p:bldP build="whole" bldLvl="1" animBg="1" rev="0" advAuto="0" spid="309" grpId="10"/>
      <p:bldP build="whole" bldLvl="1" animBg="1" rev="0" advAuto="0" spid="304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Rectangle"/>
          <p:cNvGrpSpPr/>
          <p:nvPr/>
        </p:nvGrpSpPr>
        <p:grpSpPr>
          <a:xfrm>
            <a:off x="253648" y="1247570"/>
            <a:ext cx="5887820" cy="8218634"/>
            <a:chOff x="0" y="0"/>
            <a:chExt cx="5887819" cy="8218633"/>
          </a:xfrm>
        </p:grpSpPr>
        <p:sp>
          <p:nvSpPr>
            <p:cNvPr id="313" name="Rectangle"/>
            <p:cNvSpPr/>
            <p:nvPr/>
          </p:nvSpPr>
          <p:spPr>
            <a:xfrm>
              <a:off x="50800" y="50800"/>
              <a:ext cx="5786220" cy="811703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312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87820" cy="8218634"/>
            </a:xfrm>
            <a:prstGeom prst="rect">
              <a:avLst/>
            </a:prstGeom>
            <a:effectLst/>
          </p:spPr>
        </p:pic>
      </p:grpSp>
      <p:grpSp>
        <p:nvGrpSpPr>
          <p:cNvPr id="317" name="Rectangle"/>
          <p:cNvGrpSpPr/>
          <p:nvPr/>
        </p:nvGrpSpPr>
        <p:grpSpPr>
          <a:xfrm>
            <a:off x="6918483" y="1247570"/>
            <a:ext cx="5887821" cy="8218634"/>
            <a:chOff x="0" y="0"/>
            <a:chExt cx="5887819" cy="8218633"/>
          </a:xfrm>
        </p:grpSpPr>
        <p:sp>
          <p:nvSpPr>
            <p:cNvPr id="316" name="Rectangle"/>
            <p:cNvSpPr/>
            <p:nvPr/>
          </p:nvSpPr>
          <p:spPr>
            <a:xfrm>
              <a:off x="50800" y="50800"/>
              <a:ext cx="5786220" cy="811703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315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87820" cy="8218634"/>
            </a:xfrm>
            <a:prstGeom prst="rect">
              <a:avLst/>
            </a:prstGeom>
            <a:effectLst/>
          </p:spPr>
        </p:pic>
      </p:grpSp>
      <p:sp>
        <p:nvSpPr>
          <p:cNvPr id="318" name="Software Requirements"/>
          <p:cNvSpPr txBox="1"/>
          <p:nvPr/>
        </p:nvSpPr>
        <p:spPr>
          <a:xfrm>
            <a:off x="4026281" y="229144"/>
            <a:ext cx="4952239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Software Requirements    </a:t>
            </a:r>
          </a:p>
        </p:txBody>
      </p:sp>
      <p:sp>
        <p:nvSpPr>
          <p:cNvPr id="319" name="Intrusion Detection System"/>
          <p:cNvSpPr txBox="1"/>
          <p:nvPr/>
        </p:nvSpPr>
        <p:spPr>
          <a:xfrm>
            <a:off x="449119" y="1838106"/>
            <a:ext cx="5496879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Intrusion Detection System               </a:t>
            </a:r>
          </a:p>
        </p:txBody>
      </p:sp>
      <p:sp>
        <p:nvSpPr>
          <p:cNvPr id="320" name="Antivirus"/>
          <p:cNvSpPr txBox="1"/>
          <p:nvPr/>
        </p:nvSpPr>
        <p:spPr>
          <a:xfrm>
            <a:off x="7559249" y="1838106"/>
            <a:ext cx="4606291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Antivirus                                        </a:t>
            </a:r>
          </a:p>
        </p:txBody>
      </p:sp>
      <p:sp>
        <p:nvSpPr>
          <p:cNvPr id="321" name="Open WIPS-NG"/>
          <p:cNvSpPr txBox="1"/>
          <p:nvPr/>
        </p:nvSpPr>
        <p:spPr>
          <a:xfrm>
            <a:off x="1477216" y="2819397"/>
            <a:ext cx="3440685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Open WIPS-NG                       </a:t>
            </a:r>
          </a:p>
        </p:txBody>
      </p:sp>
      <p:sp>
        <p:nvSpPr>
          <p:cNvPr id="322" name="AVG"/>
          <p:cNvSpPr txBox="1"/>
          <p:nvPr/>
        </p:nvSpPr>
        <p:spPr>
          <a:xfrm>
            <a:off x="8862523" y="2819397"/>
            <a:ext cx="1999743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AVG                      </a:t>
            </a:r>
          </a:p>
        </p:txBody>
      </p:sp>
      <p:sp>
        <p:nvSpPr>
          <p:cNvPr id="323" name="Free NIDS for WLAN"/>
          <p:cNvSpPr txBox="1"/>
          <p:nvPr/>
        </p:nvSpPr>
        <p:spPr>
          <a:xfrm>
            <a:off x="558080" y="4184748"/>
            <a:ext cx="3338867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Free NIDS for WLAN</a:t>
            </a:r>
          </a:p>
        </p:txBody>
      </p:sp>
      <p:sp>
        <p:nvSpPr>
          <p:cNvPr id="324" name="Open source tools"/>
          <p:cNvSpPr txBox="1"/>
          <p:nvPr/>
        </p:nvSpPr>
        <p:spPr>
          <a:xfrm>
            <a:off x="559480" y="5113586"/>
            <a:ext cx="291084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Open source tools</a:t>
            </a:r>
          </a:p>
        </p:txBody>
      </p:sp>
      <p:sp>
        <p:nvSpPr>
          <p:cNvPr id="325" name="Sensors and immediate reports"/>
          <p:cNvSpPr txBox="1"/>
          <p:nvPr/>
        </p:nvSpPr>
        <p:spPr>
          <a:xfrm>
            <a:off x="586782" y="6043240"/>
            <a:ext cx="4583715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Sensors and immediate reports</a:t>
            </a:r>
          </a:p>
        </p:txBody>
      </p:sp>
      <p:sp>
        <p:nvSpPr>
          <p:cNvPr id="326" name="GUI info display feature"/>
          <p:cNvSpPr txBox="1"/>
          <p:nvPr/>
        </p:nvSpPr>
        <p:spPr>
          <a:xfrm>
            <a:off x="602561" y="6972892"/>
            <a:ext cx="3781437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GUI info display feature </a:t>
            </a:r>
          </a:p>
        </p:txBody>
      </p:sp>
      <p:sp>
        <p:nvSpPr>
          <p:cNvPr id="327" name="Designed for SOHO businesses"/>
          <p:cNvSpPr txBox="1"/>
          <p:nvPr/>
        </p:nvSpPr>
        <p:spPr>
          <a:xfrm>
            <a:off x="606134" y="7956032"/>
            <a:ext cx="4731048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Designed for SOHO businesses </a:t>
            </a:r>
          </a:p>
        </p:txBody>
      </p:sp>
      <p:sp>
        <p:nvSpPr>
          <p:cNvPr id="328" name="Anti-Phishing"/>
          <p:cNvSpPr txBox="1"/>
          <p:nvPr/>
        </p:nvSpPr>
        <p:spPr>
          <a:xfrm>
            <a:off x="7505297" y="4183933"/>
            <a:ext cx="2157487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Anti-Phishing</a:t>
            </a:r>
          </a:p>
        </p:txBody>
      </p:sp>
      <p:sp>
        <p:nvSpPr>
          <p:cNvPr id="329" name="System Booster"/>
          <p:cNvSpPr txBox="1"/>
          <p:nvPr/>
        </p:nvSpPr>
        <p:spPr>
          <a:xfrm>
            <a:off x="7523720" y="5113586"/>
            <a:ext cx="2496083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System Booster</a:t>
            </a:r>
          </a:p>
        </p:txBody>
      </p:sp>
      <p:sp>
        <p:nvSpPr>
          <p:cNvPr id="330" name="Ransomware Security"/>
          <p:cNvSpPr txBox="1"/>
          <p:nvPr/>
        </p:nvSpPr>
        <p:spPr>
          <a:xfrm>
            <a:off x="7542164" y="6043240"/>
            <a:ext cx="3325602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Ransomware Security</a:t>
            </a:r>
          </a:p>
        </p:txBody>
      </p:sp>
      <p:sp>
        <p:nvSpPr>
          <p:cNvPr id="331" name="File Shredder"/>
          <p:cNvSpPr txBox="1"/>
          <p:nvPr/>
        </p:nvSpPr>
        <p:spPr>
          <a:xfrm>
            <a:off x="7567536" y="6972892"/>
            <a:ext cx="2254331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File Shredder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4"/>
      <p:bldP build="whole" bldLvl="1" animBg="1" rev="0" advAuto="0" spid="327" grpId="9"/>
      <p:bldP build="whole" bldLvl="1" animBg="1" rev="0" advAuto="0" spid="328" grpId="13"/>
      <p:bldP build="whole" bldLvl="1" animBg="1" rev="0" advAuto="0" spid="319" grpId="3"/>
      <p:bldP build="whole" bldLvl="1" animBg="1" rev="0" advAuto="0" spid="324" grpId="6"/>
      <p:bldP build="whole" bldLvl="1" animBg="1" rev="0" advAuto="0" spid="329" grpId="14"/>
      <p:bldP build="whole" bldLvl="1" animBg="1" rev="0" advAuto="0" spid="323" grpId="5"/>
      <p:bldP build="whole" bldLvl="1" animBg="1" rev="0" advAuto="0" spid="317" grpId="10"/>
      <p:bldP build="whole" bldLvl="1" animBg="1" rev="0" advAuto="0" spid="325" grpId="7"/>
      <p:bldP build="whole" bldLvl="1" animBg="1" rev="0" advAuto="0" spid="330" grpId="15"/>
      <p:bldP build="whole" bldLvl="1" animBg="1" rev="0" advAuto="0" spid="314" grpId="2"/>
      <p:bldP build="whole" bldLvl="1" animBg="1" rev="0" advAuto="0" spid="320" grpId="11"/>
      <p:bldP build="whole" bldLvl="1" animBg="1" rev="0" advAuto="0" spid="326" grpId="8"/>
      <p:bldP build="whole" bldLvl="1" animBg="1" rev="0" advAuto="0" spid="318" grpId="1"/>
      <p:bldP build="whole" bldLvl="1" animBg="1" rev="0" advAuto="0" spid="322" grpId="12"/>
      <p:bldP build="whole" bldLvl="1" animBg="1" rev="0" advAuto="0" spid="331" grpId="1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creen Shot 2021-08-27 at 1.38.22 PM.png" descr="Screen Shot 2021-08-27 at 1.38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3256" y="967109"/>
            <a:ext cx="6599696" cy="873745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References"/>
          <p:cNvSpPr txBox="1"/>
          <p:nvPr/>
        </p:nvSpPr>
        <p:spPr>
          <a:xfrm>
            <a:off x="5441782" y="323759"/>
            <a:ext cx="1855471" cy="4800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19"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References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End of Presentation"/>
          <p:cNvSpPr txBox="1"/>
          <p:nvPr/>
        </p:nvSpPr>
        <p:spPr>
          <a:xfrm>
            <a:off x="1641602" y="3107036"/>
            <a:ext cx="9721597" cy="12496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127000" dir="5400000">
              <a:schemeClr val="accent1">
                <a:satOff val="2969"/>
                <a:lumOff val="-11469"/>
                <a:alpha val="70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739900">
              <a:lnSpc>
                <a:spcPct val="80000"/>
              </a:lnSpc>
              <a:defRPr spc="-59" sz="6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  End of Presentation       </a:t>
            </a:r>
          </a:p>
        </p:txBody>
      </p:sp>
      <p:sp>
        <p:nvSpPr>
          <p:cNvPr id="337" name="Thank You !"/>
          <p:cNvSpPr txBox="1"/>
          <p:nvPr/>
        </p:nvSpPr>
        <p:spPr>
          <a:xfrm>
            <a:off x="3681984" y="5755658"/>
            <a:ext cx="5640833" cy="8585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A2E5C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Thank You !                     </a:t>
            </a:r>
          </a:p>
        </p:txBody>
      </p:sp>
      <p:pic>
        <p:nvPicPr>
          <p:cNvPr id="338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8583" y="5293421"/>
            <a:ext cx="7047634" cy="101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3"/>
      <p:bldP build="whole" bldLvl="1" animBg="1" rev="0" advAuto="0" spid="336" grpId="1"/>
      <p:bldP build="whole" bldLvl="1" animBg="1" rev="0" advAuto="0" spid="33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troduction"/>
          <p:cNvSpPr txBox="1"/>
          <p:nvPr/>
        </p:nvSpPr>
        <p:spPr>
          <a:xfrm>
            <a:off x="6390057" y="979176"/>
            <a:ext cx="2352254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2"/>
              </a:buBlip>
              <a:defRPr sz="2500">
                <a:solidFill>
                  <a:srgbClr val="0A2E5C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Introduction</a:t>
            </a:r>
          </a:p>
        </p:txBody>
      </p:sp>
      <p:sp>
        <p:nvSpPr>
          <p:cNvPr id="177" name="Site Survey"/>
          <p:cNvSpPr txBox="1"/>
          <p:nvPr/>
        </p:nvSpPr>
        <p:spPr>
          <a:xfrm>
            <a:off x="6429093" y="2413960"/>
            <a:ext cx="2083330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2"/>
              </a:buBlip>
              <a:defRPr sz="2500">
                <a:solidFill>
                  <a:srgbClr val="0A2E5C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Site Survey</a:t>
            </a:r>
          </a:p>
        </p:txBody>
      </p:sp>
      <p:sp>
        <p:nvSpPr>
          <p:cNvPr id="178" name="Hardware and Software Requirements"/>
          <p:cNvSpPr txBox="1"/>
          <p:nvPr/>
        </p:nvSpPr>
        <p:spPr>
          <a:xfrm>
            <a:off x="6371891" y="4496136"/>
            <a:ext cx="5949846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2"/>
              </a:buBlip>
              <a:defRPr sz="2500">
                <a:solidFill>
                  <a:srgbClr val="0A2E5C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Hardware and Software Requirements</a:t>
            </a:r>
          </a:p>
        </p:txBody>
      </p:sp>
      <p:sp>
        <p:nvSpPr>
          <p:cNvPr id="179" name="Requirement Elicitation"/>
          <p:cNvSpPr txBox="1"/>
          <p:nvPr/>
        </p:nvSpPr>
        <p:spPr>
          <a:xfrm>
            <a:off x="7434185" y="3019338"/>
            <a:ext cx="390017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Requirement Elicitation</a:t>
            </a:r>
          </a:p>
        </p:txBody>
      </p:sp>
      <p:sp>
        <p:nvSpPr>
          <p:cNvPr id="180" name="Site Survey Selection and Software"/>
          <p:cNvSpPr txBox="1"/>
          <p:nvPr/>
        </p:nvSpPr>
        <p:spPr>
          <a:xfrm>
            <a:off x="7452524" y="3624716"/>
            <a:ext cx="535178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Site Survey Selection and Software</a:t>
            </a:r>
          </a:p>
        </p:txBody>
      </p:sp>
      <p:sp>
        <p:nvSpPr>
          <p:cNvPr id="181" name="Router"/>
          <p:cNvSpPr txBox="1"/>
          <p:nvPr/>
        </p:nvSpPr>
        <p:spPr>
          <a:xfrm>
            <a:off x="7544817" y="5059501"/>
            <a:ext cx="1451293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Router</a:t>
            </a:r>
          </a:p>
        </p:txBody>
      </p:sp>
      <p:sp>
        <p:nvSpPr>
          <p:cNvPr id="182" name="Access Points"/>
          <p:cNvSpPr txBox="1"/>
          <p:nvPr/>
        </p:nvSpPr>
        <p:spPr>
          <a:xfrm>
            <a:off x="7556946" y="5640526"/>
            <a:ext cx="238379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Access Points</a:t>
            </a:r>
          </a:p>
        </p:txBody>
      </p:sp>
      <p:sp>
        <p:nvSpPr>
          <p:cNvPr id="183" name="Ethernet Cable"/>
          <p:cNvSpPr txBox="1"/>
          <p:nvPr/>
        </p:nvSpPr>
        <p:spPr>
          <a:xfrm>
            <a:off x="7564098" y="6232615"/>
            <a:ext cx="263525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Ethernet Cable</a:t>
            </a:r>
          </a:p>
        </p:txBody>
      </p:sp>
      <p:sp>
        <p:nvSpPr>
          <p:cNvPr id="184" name="Antivirus"/>
          <p:cNvSpPr txBox="1"/>
          <p:nvPr/>
        </p:nvSpPr>
        <p:spPr>
          <a:xfrm>
            <a:off x="7559767" y="6824705"/>
            <a:ext cx="1766888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Antivirus</a:t>
            </a:r>
          </a:p>
        </p:txBody>
      </p:sp>
      <p:sp>
        <p:nvSpPr>
          <p:cNvPr id="185" name="IDS"/>
          <p:cNvSpPr txBox="1"/>
          <p:nvPr/>
        </p:nvSpPr>
        <p:spPr>
          <a:xfrm>
            <a:off x="7586587" y="7416796"/>
            <a:ext cx="995681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IDS</a:t>
            </a:r>
          </a:p>
        </p:txBody>
      </p:sp>
      <p:sp>
        <p:nvSpPr>
          <p:cNvPr id="186" name="Conclusion"/>
          <p:cNvSpPr txBox="1"/>
          <p:nvPr/>
        </p:nvSpPr>
        <p:spPr>
          <a:xfrm>
            <a:off x="6482291" y="8193399"/>
            <a:ext cx="2167786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2"/>
              </a:buBlip>
              <a:defRPr sz="2500">
                <a:solidFill>
                  <a:srgbClr val="0A2E5C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Conclusion</a:t>
            </a:r>
          </a:p>
        </p:txBody>
      </p:sp>
      <p:sp>
        <p:nvSpPr>
          <p:cNvPr id="187" name="Company Background"/>
          <p:cNvSpPr txBox="1"/>
          <p:nvPr/>
        </p:nvSpPr>
        <p:spPr>
          <a:xfrm>
            <a:off x="7404358" y="1535612"/>
            <a:ext cx="3698876" cy="58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55000"/>
              <a:buBlip>
                <a:blip r:embed="rId3"/>
              </a:buBlip>
              <a:defRPr sz="2500">
                <a:solidFill>
                  <a:srgbClr val="055998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  Company Background</a:t>
            </a:r>
          </a:p>
        </p:txBody>
      </p:sp>
      <p:grpSp>
        <p:nvGrpSpPr>
          <p:cNvPr id="190" name="Rectangle"/>
          <p:cNvGrpSpPr/>
          <p:nvPr/>
        </p:nvGrpSpPr>
        <p:grpSpPr>
          <a:xfrm>
            <a:off x="200495" y="723468"/>
            <a:ext cx="5887820" cy="8306664"/>
            <a:chOff x="0" y="0"/>
            <a:chExt cx="5887819" cy="8306662"/>
          </a:xfrm>
        </p:grpSpPr>
        <p:sp>
          <p:nvSpPr>
            <p:cNvPr id="189" name="Rectangle"/>
            <p:cNvSpPr/>
            <p:nvPr/>
          </p:nvSpPr>
          <p:spPr>
            <a:xfrm>
              <a:off x="50800" y="50800"/>
              <a:ext cx="5786220" cy="8205063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188" name="Rectangle Rectangle" descr="Rectangle Rectangl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87820" cy="8306663"/>
            </a:xfrm>
            <a:prstGeom prst="rect">
              <a:avLst/>
            </a:prstGeom>
            <a:effectLst/>
          </p:spPr>
        </p:pic>
      </p:grpSp>
      <p:sp>
        <p:nvSpPr>
          <p:cNvPr id="191" name="Outline"/>
          <p:cNvSpPr txBox="1"/>
          <p:nvPr/>
        </p:nvSpPr>
        <p:spPr>
          <a:xfrm>
            <a:off x="1853282" y="3878753"/>
            <a:ext cx="231648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A0002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Outline</a:t>
            </a:r>
          </a:p>
        </p:txBody>
      </p:sp>
      <p:pic>
        <p:nvPicPr>
          <p:cNvPr id="192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138" y="4993583"/>
            <a:ext cx="4086534" cy="101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496" y="3111832"/>
            <a:ext cx="5986067" cy="431733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98" name="Rectangle"/>
          <p:cNvGrpSpPr/>
          <p:nvPr/>
        </p:nvGrpSpPr>
        <p:grpSpPr>
          <a:xfrm>
            <a:off x="6545690" y="1693269"/>
            <a:ext cx="5887820" cy="7154462"/>
            <a:chOff x="0" y="0"/>
            <a:chExt cx="5887819" cy="7154460"/>
          </a:xfrm>
        </p:grpSpPr>
        <p:sp>
          <p:nvSpPr>
            <p:cNvPr id="197" name="Rectangle"/>
            <p:cNvSpPr/>
            <p:nvPr/>
          </p:nvSpPr>
          <p:spPr>
            <a:xfrm>
              <a:off x="50800" y="50799"/>
              <a:ext cx="5786220" cy="7052862"/>
            </a:xfrm>
            <a:prstGeom prst="rect">
              <a:avLst/>
            </a:prstGeom>
            <a:solidFill>
              <a:srgbClr val="3B5998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196" name="Rectangle Rectangle" descr="Rectangle Rectangl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887820" cy="7154462"/>
            </a:xfrm>
            <a:prstGeom prst="rect">
              <a:avLst/>
            </a:prstGeom>
            <a:effectLst/>
          </p:spPr>
        </p:pic>
      </p:grpSp>
      <p:sp>
        <p:nvSpPr>
          <p:cNvPr id="199" name="Utopia Tech"/>
          <p:cNvSpPr txBox="1"/>
          <p:nvPr/>
        </p:nvSpPr>
        <p:spPr>
          <a:xfrm>
            <a:off x="6884354" y="1857240"/>
            <a:ext cx="5210493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Utopia Tech                                          </a:t>
            </a:r>
          </a:p>
        </p:txBody>
      </p:sp>
      <p:sp>
        <p:nvSpPr>
          <p:cNvPr id="200" name="A SOHO Tech environment"/>
          <p:cNvSpPr txBox="1"/>
          <p:nvPr/>
        </p:nvSpPr>
        <p:spPr>
          <a:xfrm>
            <a:off x="6919783" y="3004496"/>
            <a:ext cx="4180508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 A SOHO Tech environment</a:t>
            </a:r>
          </a:p>
        </p:txBody>
      </p:sp>
      <p:sp>
        <p:nvSpPr>
          <p:cNvPr id="201" name="Location : Lekhnath, PLMC"/>
          <p:cNvSpPr txBox="1"/>
          <p:nvPr/>
        </p:nvSpPr>
        <p:spPr>
          <a:xfrm>
            <a:off x="6921494" y="3821207"/>
            <a:ext cx="4177085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 Location : Lekhnath, PLMC </a:t>
            </a:r>
          </a:p>
        </p:txBody>
      </p:sp>
      <p:sp>
        <p:nvSpPr>
          <p:cNvPr id="202" name="Tentative Area : 1600 sq. feet"/>
          <p:cNvSpPr txBox="1"/>
          <p:nvPr/>
        </p:nvSpPr>
        <p:spPr>
          <a:xfrm>
            <a:off x="6928213" y="4637918"/>
            <a:ext cx="4519247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 Tentative Area : 1600 sq. feet</a:t>
            </a:r>
          </a:p>
        </p:txBody>
      </p:sp>
      <p:sp>
        <p:nvSpPr>
          <p:cNvPr id="203" name="4 rooms and about 12 employees"/>
          <p:cNvSpPr txBox="1"/>
          <p:nvPr/>
        </p:nvSpPr>
        <p:spPr>
          <a:xfrm>
            <a:off x="6920204" y="5454629"/>
            <a:ext cx="5037696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 4 rooms and about 12 employees</a:t>
            </a:r>
          </a:p>
        </p:txBody>
      </p:sp>
      <p:sp>
        <p:nvSpPr>
          <p:cNvPr id="204" name="Company Details"/>
          <p:cNvSpPr txBox="1"/>
          <p:nvPr/>
        </p:nvSpPr>
        <p:spPr>
          <a:xfrm>
            <a:off x="4401883" y="495545"/>
            <a:ext cx="4201034" cy="770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35" sz="3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Company Details  </a:t>
            </a:r>
          </a:p>
        </p:txBody>
      </p:sp>
      <p:sp>
        <p:nvSpPr>
          <p:cNvPr id="205" name="Objective"/>
          <p:cNvSpPr txBox="1"/>
          <p:nvPr/>
        </p:nvSpPr>
        <p:spPr>
          <a:xfrm>
            <a:off x="7100413" y="6449140"/>
            <a:ext cx="4778376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Objective                                          </a:t>
            </a:r>
          </a:p>
        </p:txBody>
      </p:sp>
      <p:sp>
        <p:nvSpPr>
          <p:cNvPr id="206" name="Implementation of WLAN network…"/>
          <p:cNvSpPr txBox="1"/>
          <p:nvPr/>
        </p:nvSpPr>
        <p:spPr>
          <a:xfrm>
            <a:off x="7013029" y="7218496"/>
            <a:ext cx="4852046" cy="138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22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Implementation of WLAN network </a:t>
            </a:r>
          </a:p>
          <a:p>
            <a:pPr>
              <a:lnSpc>
                <a:spcPct val="120000"/>
              </a:lnSpc>
              <a:defRPr sz="22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for efficient network communication</a:t>
            </a:r>
          </a:p>
          <a:p>
            <a:pPr>
              <a:lnSpc>
                <a:spcPct val="120000"/>
              </a:lnSpc>
              <a:defRPr sz="22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within SOHO premises</a:t>
            </a:r>
          </a:p>
        </p:txBody>
      </p:sp>
      <p:pic>
        <p:nvPicPr>
          <p:cNvPr id="207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5706" y="2632481"/>
            <a:ext cx="4852046" cy="101601"/>
          </a:xfrm>
          <a:prstGeom prst="rect">
            <a:avLst/>
          </a:prstGeom>
        </p:spPr>
      </p:pic>
      <p:pic>
        <p:nvPicPr>
          <p:cNvPr id="209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3506" y="7806918"/>
            <a:ext cx="4852046" cy="101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9"/>
      <p:bldP build="whole" bldLvl="1" animBg="1" rev="0" advAuto="0" spid="207" grpId="2"/>
      <p:bldP build="whole" bldLvl="1" animBg="1" rev="0" advAuto="0" spid="209" grpId="3"/>
      <p:bldP build="whole" bldLvl="1" animBg="1" rev="0" advAuto="0" spid="200" grpId="7"/>
      <p:bldP build="whole" bldLvl="1" animBg="1" rev="0" advAuto="0" spid="203" grpId="10"/>
      <p:bldP build="whole" bldLvl="1" animBg="1" rev="0" advAuto="0" spid="198" grpId="5"/>
      <p:bldP build="whole" bldLvl="1" animBg="1" rev="0" advAuto="0" spid="204" grpId="1"/>
      <p:bldP build="whole" bldLvl="1" animBg="1" rev="0" advAuto="0" spid="199" grpId="6"/>
      <p:bldP build="whole" bldLvl="1" animBg="1" rev="0" advAuto="0" spid="201" grpId="8"/>
      <p:bldP build="whole" bldLvl="1" animBg="1" rev="0" advAuto="0" spid="206" grpId="12"/>
      <p:bldP build="whole" bldLvl="1" animBg="1" rev="0" advAuto="0" spid="195" grpId="4"/>
      <p:bldP build="whole" bldLvl="1" animBg="1" rev="0" advAuto="0" spid="205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quirement Elicitation"/>
          <p:cNvSpPr txBox="1"/>
          <p:nvPr/>
        </p:nvSpPr>
        <p:spPr>
          <a:xfrm>
            <a:off x="3687127" y="389239"/>
            <a:ext cx="5630546" cy="770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35" sz="3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Requirement Elicitation  </a:t>
            </a:r>
          </a:p>
        </p:txBody>
      </p:sp>
      <p:grpSp>
        <p:nvGrpSpPr>
          <p:cNvPr id="215" name="Rectangle"/>
          <p:cNvGrpSpPr/>
          <p:nvPr/>
        </p:nvGrpSpPr>
        <p:grpSpPr>
          <a:xfrm>
            <a:off x="182990" y="1477369"/>
            <a:ext cx="6380766" cy="7523733"/>
            <a:chOff x="0" y="0"/>
            <a:chExt cx="6380765" cy="7523732"/>
          </a:xfrm>
        </p:grpSpPr>
        <p:sp>
          <p:nvSpPr>
            <p:cNvPr id="214" name="Rectangle"/>
            <p:cNvSpPr/>
            <p:nvPr/>
          </p:nvSpPr>
          <p:spPr>
            <a:xfrm>
              <a:off x="50800" y="50799"/>
              <a:ext cx="6279166" cy="7422134"/>
            </a:xfrm>
            <a:prstGeom prst="rect">
              <a:avLst/>
            </a:prstGeom>
            <a:solidFill>
              <a:srgbClr val="3B5998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13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380766" cy="7523734"/>
            </a:xfrm>
            <a:prstGeom prst="rect">
              <a:avLst/>
            </a:prstGeom>
            <a:effectLst/>
          </p:spPr>
        </p:pic>
      </p:grpSp>
      <p:grpSp>
        <p:nvGrpSpPr>
          <p:cNvPr id="218" name="Intervireing Stakeholders.png"/>
          <p:cNvGrpSpPr/>
          <p:nvPr/>
        </p:nvGrpSpPr>
        <p:grpSpPr>
          <a:xfrm>
            <a:off x="272126" y="1833302"/>
            <a:ext cx="6202494" cy="6453430"/>
            <a:chOff x="0" y="0"/>
            <a:chExt cx="6202493" cy="6453428"/>
          </a:xfrm>
        </p:grpSpPr>
        <p:pic>
          <p:nvPicPr>
            <p:cNvPr id="217" name="Intervireing Stakeholders.png" descr="Intervireing Stakeholder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5770694" cy="58946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Intervireing Stakeholders.png" descr="Intervireing Stakeholders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02494" cy="6453429"/>
            </a:xfrm>
            <a:prstGeom prst="rect">
              <a:avLst/>
            </a:prstGeom>
            <a:effectLst/>
          </p:spPr>
        </p:pic>
      </p:grpSp>
      <p:sp>
        <p:nvSpPr>
          <p:cNvPr id="219" name="Site Survey Questionnaires"/>
          <p:cNvSpPr txBox="1"/>
          <p:nvPr/>
        </p:nvSpPr>
        <p:spPr>
          <a:xfrm>
            <a:off x="1655062" y="8237895"/>
            <a:ext cx="3436621" cy="4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Site Survey Questionnaires</a:t>
            </a:r>
          </a:p>
        </p:txBody>
      </p:sp>
      <p:sp>
        <p:nvSpPr>
          <p:cNvPr id="220" name="Economically Feasible Deployment"/>
          <p:cNvSpPr txBox="1"/>
          <p:nvPr/>
        </p:nvSpPr>
        <p:spPr>
          <a:xfrm>
            <a:off x="6738039" y="3258460"/>
            <a:ext cx="5074351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5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Economically Feasible Deployment</a:t>
            </a:r>
          </a:p>
        </p:txBody>
      </p:sp>
      <p:sp>
        <p:nvSpPr>
          <p:cNvPr id="221" name="Scalability Concerned"/>
          <p:cNvSpPr txBox="1"/>
          <p:nvPr/>
        </p:nvSpPr>
        <p:spPr>
          <a:xfrm>
            <a:off x="6777240" y="4357027"/>
            <a:ext cx="3394063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5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Scalability Concerned</a:t>
            </a:r>
          </a:p>
        </p:txBody>
      </p:sp>
      <p:sp>
        <p:nvSpPr>
          <p:cNvPr id="222" name="Sustainable Hardware and Softwares"/>
          <p:cNvSpPr txBox="1"/>
          <p:nvPr/>
        </p:nvSpPr>
        <p:spPr>
          <a:xfrm>
            <a:off x="6880718" y="6554162"/>
            <a:ext cx="5435625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5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Sustainable Hardware and Softwares</a:t>
            </a:r>
          </a:p>
        </p:txBody>
      </p:sp>
      <p:sp>
        <p:nvSpPr>
          <p:cNvPr id="223" name="Availability to both employees and clients"/>
          <p:cNvSpPr txBox="1"/>
          <p:nvPr/>
        </p:nvSpPr>
        <p:spPr>
          <a:xfrm>
            <a:off x="6864232" y="7652729"/>
            <a:ext cx="5997290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5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Availability to both employees and clients</a:t>
            </a:r>
          </a:p>
        </p:txBody>
      </p:sp>
      <p:sp>
        <p:nvSpPr>
          <p:cNvPr id="224" name="Company Requirements"/>
          <p:cNvSpPr txBox="1"/>
          <p:nvPr/>
        </p:nvSpPr>
        <p:spPr>
          <a:xfrm>
            <a:off x="7946460" y="1968947"/>
            <a:ext cx="3118105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Company Requirements</a:t>
            </a:r>
          </a:p>
        </p:txBody>
      </p:sp>
      <p:sp>
        <p:nvSpPr>
          <p:cNvPr id="225" name="Tightly Secured"/>
          <p:cNvSpPr txBox="1"/>
          <p:nvPr/>
        </p:nvSpPr>
        <p:spPr>
          <a:xfrm>
            <a:off x="6837003" y="5455594"/>
            <a:ext cx="251990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5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Tightly Secured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Class="entr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7"/>
      <p:bldP build="whole" bldLvl="1" animBg="1" rev="0" advAuto="0" spid="223" grpId="10"/>
      <p:bldP build="whole" bldLvl="1" animBg="1" rev="0" advAuto="0" spid="222" grpId="9"/>
      <p:bldP build="whole" bldLvl="1" animBg="1" rev="0" advAuto="0" spid="215" grpId="2"/>
      <p:bldP build="whole" bldLvl="1" animBg="1" rev="0" advAuto="0" spid="218" grpId="3"/>
      <p:bldP build="whole" bldLvl="1" animBg="1" rev="0" advAuto="0" spid="220" grpId="6"/>
      <p:bldP build="whole" bldLvl="1" animBg="1" rev="0" advAuto="0" spid="219" grpId="4"/>
      <p:bldP build="whole" bldLvl="1" animBg="1" rev="0" advAuto="0" spid="212" grpId="1"/>
      <p:bldP build="whole" bldLvl="1" animBg="1" rev="0" advAuto="0" spid="224" grpId="5"/>
      <p:bldP build="whole" bldLvl="1" animBg="1" rev="0" advAuto="0" spid="225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ite Survey : Floor Plan"/>
          <p:cNvSpPr txBox="1"/>
          <p:nvPr/>
        </p:nvSpPr>
        <p:spPr>
          <a:xfrm>
            <a:off x="4173918" y="388604"/>
            <a:ext cx="4656964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Site Survey : Floor Plan  </a:t>
            </a:r>
          </a:p>
        </p:txBody>
      </p:sp>
      <p:sp>
        <p:nvSpPr>
          <p:cNvPr id="228" name="Constructed using EdrawMax Application"/>
          <p:cNvSpPr txBox="1"/>
          <p:nvPr/>
        </p:nvSpPr>
        <p:spPr>
          <a:xfrm>
            <a:off x="4599037" y="8547547"/>
            <a:ext cx="4187726" cy="387270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Constructed using EdrawMax Application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302" y="1336224"/>
            <a:ext cx="9740196" cy="7081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3"/>
      <p:bldP build="whole" bldLvl="1" animBg="1" rev="0" advAuto="0" spid="227" grpId="1"/>
      <p:bldP build="whole" bldLvl="1" animBg="1" rev="0" advAuto="0" spid="2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ite Survey"/>
          <p:cNvSpPr txBox="1"/>
          <p:nvPr/>
        </p:nvSpPr>
        <p:spPr>
          <a:xfrm>
            <a:off x="4696840" y="388604"/>
            <a:ext cx="3611120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   Site Survey          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0" y="1788510"/>
            <a:ext cx="7817524" cy="617658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Generated Heat map"/>
          <p:cNvSpPr txBox="1"/>
          <p:nvPr/>
        </p:nvSpPr>
        <p:spPr>
          <a:xfrm>
            <a:off x="2817715" y="8310345"/>
            <a:ext cx="2201194" cy="387270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Generated Heat map</a:t>
            </a:r>
          </a:p>
        </p:txBody>
      </p:sp>
      <p:sp>
        <p:nvSpPr>
          <p:cNvPr id="234" name="Cuboid"/>
          <p:cNvSpPr/>
          <p:nvPr/>
        </p:nvSpPr>
        <p:spPr>
          <a:xfrm>
            <a:off x="8744107" y="3061994"/>
            <a:ext cx="395703" cy="23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9" y="0"/>
                </a:moveTo>
                <a:cubicBezTo>
                  <a:pt x="4348" y="0"/>
                  <a:pt x="4299" y="35"/>
                  <a:pt x="4263" y="96"/>
                </a:cubicBezTo>
                <a:lnTo>
                  <a:pt x="285" y="6722"/>
                </a:lnTo>
                <a:cubicBezTo>
                  <a:pt x="259" y="6765"/>
                  <a:pt x="279" y="6840"/>
                  <a:pt x="316" y="6840"/>
                </a:cubicBezTo>
                <a:lnTo>
                  <a:pt x="17106" y="6840"/>
                </a:lnTo>
                <a:cubicBezTo>
                  <a:pt x="17160" y="6840"/>
                  <a:pt x="17212" y="6805"/>
                  <a:pt x="17250" y="6742"/>
                </a:cubicBezTo>
                <a:lnTo>
                  <a:pt x="21220" y="124"/>
                </a:lnTo>
                <a:cubicBezTo>
                  <a:pt x="21248" y="79"/>
                  <a:pt x="21228" y="0"/>
                  <a:pt x="21190" y="0"/>
                </a:cubicBezTo>
                <a:lnTo>
                  <a:pt x="4399" y="0"/>
                </a:lnTo>
                <a:close/>
                <a:moveTo>
                  <a:pt x="21573" y="616"/>
                </a:moveTo>
                <a:cubicBezTo>
                  <a:pt x="21558" y="605"/>
                  <a:pt x="21540" y="610"/>
                  <a:pt x="21526" y="633"/>
                </a:cubicBezTo>
                <a:lnTo>
                  <a:pt x="17555" y="7251"/>
                </a:lnTo>
                <a:cubicBezTo>
                  <a:pt x="17517" y="7315"/>
                  <a:pt x="17496" y="7399"/>
                  <a:pt x="17496" y="7490"/>
                </a:cubicBezTo>
                <a:lnTo>
                  <a:pt x="17496" y="21052"/>
                </a:lnTo>
                <a:cubicBezTo>
                  <a:pt x="17496" y="21122"/>
                  <a:pt x="17546" y="21157"/>
                  <a:pt x="17575" y="21108"/>
                </a:cubicBezTo>
                <a:lnTo>
                  <a:pt x="21543" y="14496"/>
                </a:lnTo>
                <a:cubicBezTo>
                  <a:pt x="21579" y="14434"/>
                  <a:pt x="21600" y="14351"/>
                  <a:pt x="21600" y="14265"/>
                </a:cubicBezTo>
                <a:lnTo>
                  <a:pt x="21600" y="683"/>
                </a:lnTo>
                <a:cubicBezTo>
                  <a:pt x="21600" y="651"/>
                  <a:pt x="21588" y="626"/>
                  <a:pt x="21573" y="616"/>
                </a:cubicBezTo>
                <a:close/>
                <a:moveTo>
                  <a:pt x="78" y="7560"/>
                </a:moveTo>
                <a:cubicBezTo>
                  <a:pt x="35" y="7560"/>
                  <a:pt x="0" y="7617"/>
                  <a:pt x="0" y="7689"/>
                </a:cubicBezTo>
                <a:lnTo>
                  <a:pt x="0" y="21471"/>
                </a:lnTo>
                <a:cubicBezTo>
                  <a:pt x="0" y="21543"/>
                  <a:pt x="34" y="21600"/>
                  <a:pt x="78" y="21600"/>
                </a:cubicBezTo>
                <a:lnTo>
                  <a:pt x="16986" y="21600"/>
                </a:lnTo>
                <a:cubicBezTo>
                  <a:pt x="17030" y="21600"/>
                  <a:pt x="17064" y="21543"/>
                  <a:pt x="17064" y="21471"/>
                </a:cubicBezTo>
                <a:lnTo>
                  <a:pt x="17064" y="7689"/>
                </a:lnTo>
                <a:cubicBezTo>
                  <a:pt x="17064" y="7617"/>
                  <a:pt x="17030" y="7560"/>
                  <a:pt x="16986" y="7560"/>
                </a:cubicBezTo>
                <a:lnTo>
                  <a:pt x="78" y="7560"/>
                </a:lnTo>
                <a:close/>
              </a:path>
            </a:pathLst>
          </a:custGeom>
          <a:solidFill>
            <a:schemeClr val="accent5">
              <a:hueOff val="-65973"/>
              <a:satOff val="18050"/>
              <a:lumOff val="-1591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5" name="Cuboid"/>
          <p:cNvSpPr/>
          <p:nvPr/>
        </p:nvSpPr>
        <p:spPr>
          <a:xfrm>
            <a:off x="8744107" y="3627508"/>
            <a:ext cx="395703" cy="237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9" y="0"/>
                </a:moveTo>
                <a:cubicBezTo>
                  <a:pt x="4348" y="0"/>
                  <a:pt x="4299" y="35"/>
                  <a:pt x="4263" y="96"/>
                </a:cubicBezTo>
                <a:lnTo>
                  <a:pt x="285" y="6722"/>
                </a:lnTo>
                <a:cubicBezTo>
                  <a:pt x="259" y="6765"/>
                  <a:pt x="279" y="6840"/>
                  <a:pt x="316" y="6840"/>
                </a:cubicBezTo>
                <a:lnTo>
                  <a:pt x="17106" y="6840"/>
                </a:lnTo>
                <a:cubicBezTo>
                  <a:pt x="17160" y="6840"/>
                  <a:pt x="17212" y="6805"/>
                  <a:pt x="17250" y="6742"/>
                </a:cubicBezTo>
                <a:lnTo>
                  <a:pt x="21220" y="124"/>
                </a:lnTo>
                <a:cubicBezTo>
                  <a:pt x="21248" y="79"/>
                  <a:pt x="21228" y="0"/>
                  <a:pt x="21190" y="0"/>
                </a:cubicBezTo>
                <a:lnTo>
                  <a:pt x="4399" y="0"/>
                </a:lnTo>
                <a:close/>
                <a:moveTo>
                  <a:pt x="21573" y="616"/>
                </a:moveTo>
                <a:cubicBezTo>
                  <a:pt x="21558" y="605"/>
                  <a:pt x="21540" y="610"/>
                  <a:pt x="21526" y="633"/>
                </a:cubicBezTo>
                <a:lnTo>
                  <a:pt x="17555" y="7251"/>
                </a:lnTo>
                <a:cubicBezTo>
                  <a:pt x="17517" y="7315"/>
                  <a:pt x="17496" y="7399"/>
                  <a:pt x="17496" y="7490"/>
                </a:cubicBezTo>
                <a:lnTo>
                  <a:pt x="17496" y="21052"/>
                </a:lnTo>
                <a:cubicBezTo>
                  <a:pt x="17496" y="21122"/>
                  <a:pt x="17546" y="21157"/>
                  <a:pt x="17575" y="21108"/>
                </a:cubicBezTo>
                <a:lnTo>
                  <a:pt x="21543" y="14496"/>
                </a:lnTo>
                <a:cubicBezTo>
                  <a:pt x="21579" y="14434"/>
                  <a:pt x="21600" y="14351"/>
                  <a:pt x="21600" y="14265"/>
                </a:cubicBezTo>
                <a:lnTo>
                  <a:pt x="21600" y="683"/>
                </a:lnTo>
                <a:cubicBezTo>
                  <a:pt x="21600" y="651"/>
                  <a:pt x="21588" y="626"/>
                  <a:pt x="21573" y="616"/>
                </a:cubicBezTo>
                <a:close/>
                <a:moveTo>
                  <a:pt x="78" y="7560"/>
                </a:moveTo>
                <a:cubicBezTo>
                  <a:pt x="35" y="7560"/>
                  <a:pt x="0" y="7617"/>
                  <a:pt x="0" y="7689"/>
                </a:cubicBezTo>
                <a:lnTo>
                  <a:pt x="0" y="21471"/>
                </a:lnTo>
                <a:cubicBezTo>
                  <a:pt x="0" y="21543"/>
                  <a:pt x="34" y="21600"/>
                  <a:pt x="78" y="21600"/>
                </a:cubicBezTo>
                <a:lnTo>
                  <a:pt x="16986" y="21600"/>
                </a:lnTo>
                <a:cubicBezTo>
                  <a:pt x="17030" y="21600"/>
                  <a:pt x="17064" y="21543"/>
                  <a:pt x="17064" y="21471"/>
                </a:cubicBezTo>
                <a:lnTo>
                  <a:pt x="17064" y="7689"/>
                </a:lnTo>
                <a:cubicBezTo>
                  <a:pt x="17064" y="7617"/>
                  <a:pt x="17030" y="7560"/>
                  <a:pt x="16986" y="7560"/>
                </a:cubicBezTo>
                <a:lnTo>
                  <a:pt x="78" y="7560"/>
                </a:lnTo>
                <a:close/>
              </a:path>
            </a:pathLst>
          </a:custGeom>
          <a:solidFill>
            <a:srgbClr val="91919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6" name="Cuboid"/>
          <p:cNvSpPr/>
          <p:nvPr/>
        </p:nvSpPr>
        <p:spPr>
          <a:xfrm>
            <a:off x="8744107" y="4193021"/>
            <a:ext cx="395703" cy="237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9" y="0"/>
                </a:moveTo>
                <a:cubicBezTo>
                  <a:pt x="4348" y="0"/>
                  <a:pt x="4299" y="35"/>
                  <a:pt x="4263" y="96"/>
                </a:cubicBezTo>
                <a:lnTo>
                  <a:pt x="285" y="6722"/>
                </a:lnTo>
                <a:cubicBezTo>
                  <a:pt x="259" y="6765"/>
                  <a:pt x="279" y="6840"/>
                  <a:pt x="316" y="6840"/>
                </a:cubicBezTo>
                <a:lnTo>
                  <a:pt x="17106" y="6840"/>
                </a:lnTo>
                <a:cubicBezTo>
                  <a:pt x="17160" y="6840"/>
                  <a:pt x="17212" y="6805"/>
                  <a:pt x="17250" y="6742"/>
                </a:cubicBezTo>
                <a:lnTo>
                  <a:pt x="21220" y="124"/>
                </a:lnTo>
                <a:cubicBezTo>
                  <a:pt x="21248" y="79"/>
                  <a:pt x="21228" y="0"/>
                  <a:pt x="21190" y="0"/>
                </a:cubicBezTo>
                <a:lnTo>
                  <a:pt x="4399" y="0"/>
                </a:lnTo>
                <a:close/>
                <a:moveTo>
                  <a:pt x="21573" y="616"/>
                </a:moveTo>
                <a:cubicBezTo>
                  <a:pt x="21558" y="605"/>
                  <a:pt x="21540" y="610"/>
                  <a:pt x="21526" y="633"/>
                </a:cubicBezTo>
                <a:lnTo>
                  <a:pt x="17555" y="7251"/>
                </a:lnTo>
                <a:cubicBezTo>
                  <a:pt x="17517" y="7315"/>
                  <a:pt x="17496" y="7399"/>
                  <a:pt x="17496" y="7490"/>
                </a:cubicBezTo>
                <a:lnTo>
                  <a:pt x="17496" y="21052"/>
                </a:lnTo>
                <a:cubicBezTo>
                  <a:pt x="17496" y="21122"/>
                  <a:pt x="17546" y="21157"/>
                  <a:pt x="17575" y="21108"/>
                </a:cubicBezTo>
                <a:lnTo>
                  <a:pt x="21543" y="14496"/>
                </a:lnTo>
                <a:cubicBezTo>
                  <a:pt x="21579" y="14434"/>
                  <a:pt x="21600" y="14351"/>
                  <a:pt x="21600" y="14265"/>
                </a:cubicBezTo>
                <a:lnTo>
                  <a:pt x="21600" y="683"/>
                </a:lnTo>
                <a:cubicBezTo>
                  <a:pt x="21600" y="651"/>
                  <a:pt x="21588" y="626"/>
                  <a:pt x="21573" y="616"/>
                </a:cubicBezTo>
                <a:close/>
                <a:moveTo>
                  <a:pt x="78" y="7560"/>
                </a:moveTo>
                <a:cubicBezTo>
                  <a:pt x="35" y="7560"/>
                  <a:pt x="0" y="7617"/>
                  <a:pt x="0" y="7689"/>
                </a:cubicBezTo>
                <a:lnTo>
                  <a:pt x="0" y="21471"/>
                </a:lnTo>
                <a:cubicBezTo>
                  <a:pt x="0" y="21543"/>
                  <a:pt x="34" y="21600"/>
                  <a:pt x="78" y="21600"/>
                </a:cubicBezTo>
                <a:lnTo>
                  <a:pt x="16986" y="21600"/>
                </a:lnTo>
                <a:cubicBezTo>
                  <a:pt x="17030" y="21600"/>
                  <a:pt x="17064" y="21543"/>
                  <a:pt x="17064" y="21471"/>
                </a:cubicBezTo>
                <a:lnTo>
                  <a:pt x="17064" y="7689"/>
                </a:lnTo>
                <a:cubicBezTo>
                  <a:pt x="17064" y="7617"/>
                  <a:pt x="17030" y="7560"/>
                  <a:pt x="16986" y="7560"/>
                </a:cubicBezTo>
                <a:lnTo>
                  <a:pt x="78" y="7560"/>
                </a:lnTo>
                <a:close/>
              </a:path>
            </a:pathLst>
          </a:custGeom>
          <a:solidFill>
            <a:schemeClr val="accent1">
              <a:satOff val="2969"/>
              <a:lumOff val="-1146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chemeClr val="accent5">
                    <a:hueOff val="-65973"/>
                    <a:satOff val="18050"/>
                    <a:lumOff val="-15912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7" name="Cuboid"/>
          <p:cNvSpPr/>
          <p:nvPr/>
        </p:nvSpPr>
        <p:spPr>
          <a:xfrm>
            <a:off x="8744107" y="4758535"/>
            <a:ext cx="395703" cy="237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99" y="0"/>
                </a:moveTo>
                <a:cubicBezTo>
                  <a:pt x="4348" y="0"/>
                  <a:pt x="4299" y="35"/>
                  <a:pt x="4263" y="96"/>
                </a:cubicBezTo>
                <a:lnTo>
                  <a:pt x="285" y="6722"/>
                </a:lnTo>
                <a:cubicBezTo>
                  <a:pt x="259" y="6765"/>
                  <a:pt x="279" y="6840"/>
                  <a:pt x="316" y="6840"/>
                </a:cubicBezTo>
                <a:lnTo>
                  <a:pt x="17106" y="6840"/>
                </a:lnTo>
                <a:cubicBezTo>
                  <a:pt x="17160" y="6840"/>
                  <a:pt x="17212" y="6805"/>
                  <a:pt x="17250" y="6742"/>
                </a:cubicBezTo>
                <a:lnTo>
                  <a:pt x="21220" y="124"/>
                </a:lnTo>
                <a:cubicBezTo>
                  <a:pt x="21248" y="79"/>
                  <a:pt x="21228" y="0"/>
                  <a:pt x="21190" y="0"/>
                </a:cubicBezTo>
                <a:lnTo>
                  <a:pt x="4399" y="0"/>
                </a:lnTo>
                <a:close/>
                <a:moveTo>
                  <a:pt x="21573" y="616"/>
                </a:moveTo>
                <a:cubicBezTo>
                  <a:pt x="21558" y="605"/>
                  <a:pt x="21540" y="610"/>
                  <a:pt x="21526" y="633"/>
                </a:cubicBezTo>
                <a:lnTo>
                  <a:pt x="17555" y="7251"/>
                </a:lnTo>
                <a:cubicBezTo>
                  <a:pt x="17517" y="7315"/>
                  <a:pt x="17496" y="7399"/>
                  <a:pt x="17496" y="7490"/>
                </a:cubicBezTo>
                <a:lnTo>
                  <a:pt x="17496" y="21052"/>
                </a:lnTo>
                <a:cubicBezTo>
                  <a:pt x="17496" y="21122"/>
                  <a:pt x="17546" y="21157"/>
                  <a:pt x="17575" y="21108"/>
                </a:cubicBezTo>
                <a:lnTo>
                  <a:pt x="21543" y="14496"/>
                </a:lnTo>
                <a:cubicBezTo>
                  <a:pt x="21579" y="14434"/>
                  <a:pt x="21600" y="14351"/>
                  <a:pt x="21600" y="14265"/>
                </a:cubicBezTo>
                <a:lnTo>
                  <a:pt x="21600" y="683"/>
                </a:lnTo>
                <a:cubicBezTo>
                  <a:pt x="21600" y="651"/>
                  <a:pt x="21588" y="626"/>
                  <a:pt x="21573" y="616"/>
                </a:cubicBezTo>
                <a:close/>
                <a:moveTo>
                  <a:pt x="78" y="7560"/>
                </a:moveTo>
                <a:cubicBezTo>
                  <a:pt x="35" y="7560"/>
                  <a:pt x="0" y="7617"/>
                  <a:pt x="0" y="7689"/>
                </a:cubicBezTo>
                <a:lnTo>
                  <a:pt x="0" y="21471"/>
                </a:lnTo>
                <a:cubicBezTo>
                  <a:pt x="0" y="21543"/>
                  <a:pt x="34" y="21600"/>
                  <a:pt x="78" y="21600"/>
                </a:cubicBezTo>
                <a:lnTo>
                  <a:pt x="16986" y="21600"/>
                </a:lnTo>
                <a:cubicBezTo>
                  <a:pt x="17030" y="21600"/>
                  <a:pt x="17064" y="21543"/>
                  <a:pt x="17064" y="21471"/>
                </a:cubicBezTo>
                <a:lnTo>
                  <a:pt x="17064" y="7689"/>
                </a:lnTo>
                <a:cubicBezTo>
                  <a:pt x="17064" y="7617"/>
                  <a:pt x="17030" y="7560"/>
                  <a:pt x="16986" y="7560"/>
                </a:cubicBezTo>
                <a:lnTo>
                  <a:pt x="78" y="7560"/>
                </a:lnTo>
                <a:close/>
              </a:path>
            </a:pathLst>
          </a:custGeom>
          <a:solidFill>
            <a:schemeClr val="accent1">
              <a:hueOff val="-245591"/>
              <a:satOff val="13830"/>
              <a:lumOff val="175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chemeClr val="accent1">
                    <a:satOff val="2969"/>
                    <a:lumOff val="-11469"/>
                  </a:schemeClr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8" name="Concrete Wall"/>
          <p:cNvSpPr txBox="1"/>
          <p:nvPr/>
        </p:nvSpPr>
        <p:spPr>
          <a:xfrm>
            <a:off x="9327065" y="2962238"/>
            <a:ext cx="1993653" cy="43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Concrete Wall</a:t>
            </a:r>
          </a:p>
        </p:txBody>
      </p:sp>
      <p:sp>
        <p:nvSpPr>
          <p:cNvPr id="239" name="Dry Wall"/>
          <p:cNvSpPr txBox="1"/>
          <p:nvPr/>
        </p:nvSpPr>
        <p:spPr>
          <a:xfrm>
            <a:off x="9393159" y="3527751"/>
            <a:ext cx="1383086" cy="43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Dry Wall</a:t>
            </a:r>
          </a:p>
        </p:txBody>
      </p:sp>
      <p:sp>
        <p:nvSpPr>
          <p:cNvPr id="240" name="Solid Wood Door"/>
          <p:cNvSpPr txBox="1"/>
          <p:nvPr/>
        </p:nvSpPr>
        <p:spPr>
          <a:xfrm>
            <a:off x="9441885" y="4093264"/>
            <a:ext cx="2375273" cy="43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Solid Wood Door</a:t>
            </a:r>
          </a:p>
        </p:txBody>
      </p:sp>
      <p:sp>
        <p:nvSpPr>
          <p:cNvPr id="241" name="Thick Glass Window"/>
          <p:cNvSpPr txBox="1"/>
          <p:nvPr/>
        </p:nvSpPr>
        <p:spPr>
          <a:xfrm>
            <a:off x="9419615" y="4658778"/>
            <a:ext cx="2685580" cy="43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Thick Glass Window</a:t>
            </a:r>
          </a:p>
        </p:txBody>
      </p:sp>
      <p:sp>
        <p:nvSpPr>
          <p:cNvPr id="242" name="Constructed using Ekahau Site Survey Application"/>
          <p:cNvSpPr txBox="1"/>
          <p:nvPr/>
        </p:nvSpPr>
        <p:spPr>
          <a:xfrm>
            <a:off x="7936324" y="6136156"/>
            <a:ext cx="4986493" cy="387270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Constructed using Ekahau Site Survey Application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Table"/>
          <p:cNvGraphicFramePr/>
          <p:nvPr/>
        </p:nvGraphicFramePr>
        <p:xfrm>
          <a:off x="3024966" y="1094207"/>
          <a:ext cx="6967568" cy="214197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{C7B018BB-80A7-4F77-B60F-C8B233D01FF8}</a:tableStyleId>
              </a:tblPr>
              <a:tblGrid>
                <a:gridCol w="2318289"/>
                <a:gridCol w="2318289"/>
                <a:gridCol w="2318289"/>
              </a:tblGrid>
              <a:tr h="63874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Users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0A2E5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Minimum Users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0A2E5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Maximum Users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0A2E5C"/>
                    </a:solidFill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500">
                          <a:sym typeface="Graphik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000000"/>
                      </a:solidFill>
                      <a:miter lim="400000"/>
                    </a:lnR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500"/>
                      </a:pPr>
                    </a:p>
                  </a:txBody>
                  <a:tcPr marL="50800" marR="50800" marT="50800" marB="50800" anchor="ctr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  <a:tc hMerge="1">
                  <a:tcPr/>
                </a:tc>
              </a:tr>
              <a:tr h="49684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Employees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7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7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496845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Clients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7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CE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7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CE2"/>
                    </a:solidFill>
                  </a:tcPr>
                </a:tc>
              </a:tr>
            </a:tbl>
          </a:graphicData>
        </a:graphic>
      </p:graphicFrame>
      <p:sp>
        <p:nvSpPr>
          <p:cNvPr id="245" name="WLAN Users"/>
          <p:cNvSpPr txBox="1"/>
          <p:nvPr/>
        </p:nvSpPr>
        <p:spPr>
          <a:xfrm>
            <a:off x="4854194" y="308874"/>
            <a:ext cx="3296413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WLAN Users      </a:t>
            </a:r>
          </a:p>
        </p:txBody>
      </p:sp>
      <p:sp>
        <p:nvSpPr>
          <p:cNvPr id="246" name="Application to be Used"/>
          <p:cNvSpPr txBox="1"/>
          <p:nvPr/>
        </p:nvSpPr>
        <p:spPr>
          <a:xfrm>
            <a:off x="3947033" y="4143506"/>
            <a:ext cx="5110735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Application to be Used      </a:t>
            </a:r>
          </a:p>
        </p:txBody>
      </p:sp>
      <p:graphicFrame>
        <p:nvGraphicFramePr>
          <p:cNvPr id="247" name="Table"/>
          <p:cNvGraphicFramePr/>
          <p:nvPr/>
        </p:nvGraphicFramePr>
        <p:xfrm>
          <a:off x="2079250" y="5034944"/>
          <a:ext cx="8859000" cy="436950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{C7B018BB-80A7-4F77-B60F-C8B233D01FF8}</a:tableStyleId>
              </a:tblPr>
              <a:tblGrid>
                <a:gridCol w="4423149"/>
                <a:gridCol w="4423149"/>
              </a:tblGrid>
              <a:tr h="67600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Application Name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0A2E5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Usage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0A2E5C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500">
                          <a:sym typeface="Graphik Semibol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500"/>
                      </a:pPr>
                    </a:p>
                  </a:txBody>
                  <a:tcPr marL="50800" marR="50800" marT="50800" marB="50800" anchor="ctr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Microsoft 365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Communication &amp; Document Sharing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Google G Suite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Professional  Emails and Sheets to Employees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Slack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Marketing Purpose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Visual Studio Code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Coding and Backend Purposes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Adobe InDesign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Creation of Graphics and Flyers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EEECE2"/>
                    </a:solidFill>
                  </a:tcPr>
                </a:tc>
              </a:tr>
              <a:tr h="5258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/>
                      </a:pPr>
                      <a:r>
                        <a:rPr sz="1500">
                          <a:solidFill>
                            <a:srgbClr val="FFFFFF"/>
                          </a:solidFill>
                          <a:sym typeface="Graphik Semibold"/>
                        </a:rPr>
                        <a:t>Microsoft Access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A9A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/>
                      </a:pPr>
                      <a:r>
                        <a:rPr sz="1500">
                          <a:latin typeface="Futura"/>
                          <a:ea typeface="Futura"/>
                          <a:cs typeface="Futura"/>
                          <a:sym typeface="Futura"/>
                        </a:rPr>
                        <a:t>As a Database Management software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EEC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3"/>
      <p:bldP build="whole" bldLvl="1" animBg="1" rev="0" advAuto="0" spid="247" grpId="4"/>
      <p:bldP build="whole" bldLvl="1" animBg="1" rev="0" advAuto="0" spid="245" grpId="1"/>
      <p:bldP build="whole" bldLvl="1" animBg="1" rev="0" advAuto="0" spid="24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of Sight"/>
          <p:cNvSpPr txBox="1"/>
          <p:nvPr/>
        </p:nvSpPr>
        <p:spPr>
          <a:xfrm>
            <a:off x="4844478" y="1830511"/>
            <a:ext cx="3315844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Line of Sight      </a:t>
            </a:r>
          </a:p>
        </p:txBody>
      </p:sp>
      <p:grpSp>
        <p:nvGrpSpPr>
          <p:cNvPr id="252" name="Oval"/>
          <p:cNvGrpSpPr/>
          <p:nvPr/>
        </p:nvGrpSpPr>
        <p:grpSpPr>
          <a:xfrm>
            <a:off x="883378" y="691607"/>
            <a:ext cx="2991903" cy="2947099"/>
            <a:chOff x="0" y="0"/>
            <a:chExt cx="2991902" cy="2947098"/>
          </a:xfrm>
        </p:grpSpPr>
        <p:sp>
          <p:nvSpPr>
            <p:cNvPr id="251" name="Oval"/>
            <p:cNvSpPr/>
            <p:nvPr/>
          </p:nvSpPr>
          <p:spPr>
            <a:xfrm>
              <a:off x="25400" y="25400"/>
              <a:ext cx="2941103" cy="2896299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50" name="Oval Oval" descr="Oval Oval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991904" cy="2947100"/>
            </a:xfrm>
            <a:prstGeom prst="rect">
              <a:avLst/>
            </a:prstGeom>
            <a:effectLst/>
          </p:spPr>
        </p:pic>
      </p:grpSp>
      <p:grpSp>
        <p:nvGrpSpPr>
          <p:cNvPr id="255" name="Oval"/>
          <p:cNvGrpSpPr/>
          <p:nvPr/>
        </p:nvGrpSpPr>
        <p:grpSpPr>
          <a:xfrm>
            <a:off x="9622773" y="691607"/>
            <a:ext cx="2991904" cy="2947099"/>
            <a:chOff x="0" y="0"/>
            <a:chExt cx="2991902" cy="2947098"/>
          </a:xfrm>
        </p:grpSpPr>
        <p:sp>
          <p:nvSpPr>
            <p:cNvPr id="254" name="Oval"/>
            <p:cNvSpPr/>
            <p:nvPr/>
          </p:nvSpPr>
          <p:spPr>
            <a:xfrm>
              <a:off x="25399" y="25400"/>
              <a:ext cx="2941104" cy="2896299"/>
            </a:xfrm>
            <a:prstGeom prst="ellipse">
              <a:avLst/>
            </a:prstGeom>
            <a:solidFill>
              <a:srgbClr val="3B5998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53" name="Oval Oval" descr="Oval Oval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991904" cy="2947099"/>
            </a:xfrm>
            <a:prstGeom prst="rect">
              <a:avLst/>
            </a:prstGeom>
            <a:effectLst/>
          </p:spPr>
        </p:pic>
      </p:grpSp>
      <p:sp>
        <p:nvSpPr>
          <p:cNvPr id="256" name="Visual LoS"/>
          <p:cNvSpPr txBox="1"/>
          <p:nvPr/>
        </p:nvSpPr>
        <p:spPr>
          <a:xfrm>
            <a:off x="1376632" y="1890899"/>
            <a:ext cx="2005395" cy="548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Visual LoS</a:t>
            </a:r>
          </a:p>
        </p:txBody>
      </p:sp>
      <p:sp>
        <p:nvSpPr>
          <p:cNvPr id="257" name="Radio LoS"/>
          <p:cNvSpPr txBox="1"/>
          <p:nvPr/>
        </p:nvSpPr>
        <p:spPr>
          <a:xfrm>
            <a:off x="10149118" y="1890899"/>
            <a:ext cx="1939214" cy="548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/>
            <a:r>
              <a:t>Radio LoS</a:t>
            </a:r>
          </a:p>
        </p:txBody>
      </p:sp>
      <p:sp>
        <p:nvSpPr>
          <p:cNvPr id="258" name="Interference"/>
          <p:cNvSpPr txBox="1"/>
          <p:nvPr/>
        </p:nvSpPr>
        <p:spPr>
          <a:xfrm>
            <a:off x="4879149" y="4792965"/>
            <a:ext cx="3246502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  Interference      </a:t>
            </a:r>
          </a:p>
        </p:txBody>
      </p:sp>
      <p:pic>
        <p:nvPicPr>
          <p:cNvPr id="259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538" y="4259392"/>
            <a:ext cx="12243724" cy="89803"/>
          </a:xfrm>
          <a:prstGeom prst="rect">
            <a:avLst/>
          </a:prstGeom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40605" y="4939970"/>
            <a:ext cx="2756240" cy="355858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Fig. Data Flagging Equipment"/>
          <p:cNvSpPr txBox="1"/>
          <p:nvPr/>
        </p:nvSpPr>
        <p:spPr>
          <a:xfrm>
            <a:off x="9924439" y="8654099"/>
            <a:ext cx="2696909" cy="39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Fig. Data Flagging Equipment</a:t>
            </a:r>
          </a:p>
        </p:txBody>
      </p:sp>
      <p:sp>
        <p:nvSpPr>
          <p:cNvPr id="263" name="Intrusion due to excessive radio spectrum occupancy"/>
          <p:cNvSpPr txBox="1"/>
          <p:nvPr/>
        </p:nvSpPr>
        <p:spPr>
          <a:xfrm>
            <a:off x="757807" y="6169173"/>
            <a:ext cx="7440675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6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Intrusion due to excessive radio spectrum occupancy</a:t>
            </a:r>
          </a:p>
        </p:txBody>
      </p:sp>
      <p:sp>
        <p:nvSpPr>
          <p:cNvPr id="264" name="Can create disarrangements in connections"/>
          <p:cNvSpPr txBox="1"/>
          <p:nvPr/>
        </p:nvSpPr>
        <p:spPr>
          <a:xfrm>
            <a:off x="818462" y="8054840"/>
            <a:ext cx="617657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6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Can create disarrangements in connections</a:t>
            </a:r>
          </a:p>
        </p:txBody>
      </p:sp>
      <p:sp>
        <p:nvSpPr>
          <p:cNvPr id="265" name="Might occur due to high amount of transmitters or monitors"/>
          <p:cNvSpPr txBox="1"/>
          <p:nvPr/>
        </p:nvSpPr>
        <p:spPr>
          <a:xfrm>
            <a:off x="799770" y="7112007"/>
            <a:ext cx="826035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6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Might occur due to high amount of transmitters or monitors</a:t>
            </a:r>
          </a:p>
        </p:txBody>
      </p:sp>
      <p:sp>
        <p:nvSpPr>
          <p:cNvPr id="266" name="(Innoo Tech, 2021)"/>
          <p:cNvSpPr txBox="1"/>
          <p:nvPr/>
        </p:nvSpPr>
        <p:spPr>
          <a:xfrm>
            <a:off x="10407833" y="9089329"/>
            <a:ext cx="1730122" cy="39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(Innoo Tech, 2021)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4"/>
      <p:bldP build="whole" bldLvl="1" animBg="1" rev="0" advAuto="0" spid="265" grpId="5"/>
      <p:bldP build="whole" bldLvl="1" animBg="1" rev="0" advAuto="0" spid="258" grpId="2"/>
      <p:bldP build="whole" bldLvl="1" animBg="1" rev="0" advAuto="0" spid="263" grpId="3"/>
      <p:bldP build="whole" bldLvl="1" animBg="1" rev="0" advAuto="0" spid="2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Rectangle"/>
          <p:cNvGrpSpPr/>
          <p:nvPr/>
        </p:nvGrpSpPr>
        <p:grpSpPr>
          <a:xfrm>
            <a:off x="280225" y="1474002"/>
            <a:ext cx="5887820" cy="7901625"/>
            <a:chOff x="0" y="0"/>
            <a:chExt cx="5887819" cy="7901623"/>
          </a:xfrm>
        </p:grpSpPr>
        <p:sp>
          <p:nvSpPr>
            <p:cNvPr id="269" name="Rectangle"/>
            <p:cNvSpPr/>
            <p:nvPr/>
          </p:nvSpPr>
          <p:spPr>
            <a:xfrm>
              <a:off x="50800" y="50800"/>
              <a:ext cx="5786220" cy="780002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3B5998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</a:p>
          </p:txBody>
        </p:sp>
        <p:pic>
          <p:nvPicPr>
            <p:cNvPr id="268" name="Rectangle Rectangle" descr="Rectangle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87820" cy="7901624"/>
            </a:xfrm>
            <a:prstGeom prst="rect">
              <a:avLst/>
            </a:prstGeom>
            <a:effectLst/>
          </p:spPr>
        </p:pic>
      </p:grp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534" y="3892064"/>
            <a:ext cx="4693201" cy="30655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chemeClr val="accent1">
                <a:satOff val="2969"/>
                <a:lumOff val="-11469"/>
                <a:alpha val="70000"/>
              </a:schemeClr>
            </a:outerShdw>
          </a:effectLst>
        </p:spPr>
      </p:pic>
      <p:sp>
        <p:nvSpPr>
          <p:cNvPr id="272" name="Router"/>
          <p:cNvSpPr txBox="1"/>
          <p:nvPr/>
        </p:nvSpPr>
        <p:spPr>
          <a:xfrm>
            <a:off x="1032432" y="1957700"/>
            <a:ext cx="4383406" cy="581026"/>
          </a:xfrm>
          <a:prstGeom prst="rect">
            <a:avLst/>
          </a:prstGeom>
          <a:solidFill>
            <a:srgbClr val="0A2E5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Router                                          </a:t>
            </a:r>
          </a:p>
        </p:txBody>
      </p:sp>
      <p:sp>
        <p:nvSpPr>
          <p:cNvPr id="273" name="Hardware Requirements"/>
          <p:cNvSpPr txBox="1"/>
          <p:nvPr/>
        </p:nvSpPr>
        <p:spPr>
          <a:xfrm>
            <a:off x="3906456" y="401892"/>
            <a:ext cx="5191888" cy="6692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9900">
              <a:lnSpc>
                <a:spcPct val="80000"/>
              </a:lnSpc>
              <a:defRPr spc="-29" sz="3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  Hardware Requirements     </a:t>
            </a:r>
          </a:p>
        </p:txBody>
      </p:sp>
      <p:sp>
        <p:nvSpPr>
          <p:cNvPr id="274" name="Features"/>
          <p:cNvSpPr txBox="1"/>
          <p:nvPr/>
        </p:nvSpPr>
        <p:spPr>
          <a:xfrm>
            <a:off x="7621132" y="1650028"/>
            <a:ext cx="3742183" cy="480061"/>
          </a:xfrm>
          <a:prstGeom prst="rect">
            <a:avLst/>
          </a:prstGeom>
          <a:solidFill>
            <a:srgbClr val="3B599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Features                                          </a:t>
            </a:r>
          </a:p>
        </p:txBody>
      </p:sp>
      <p:sp>
        <p:nvSpPr>
          <p:cNvPr id="275" name="Supports wireless type of 802.11ac"/>
          <p:cNvSpPr txBox="1"/>
          <p:nvPr/>
        </p:nvSpPr>
        <p:spPr>
          <a:xfrm>
            <a:off x="6480190" y="5165188"/>
            <a:ext cx="5138248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Supports wireless type of 802.11ac</a:t>
            </a:r>
          </a:p>
        </p:txBody>
      </p:sp>
      <p:sp>
        <p:nvSpPr>
          <p:cNvPr id="276" name="Synology RT2600ac"/>
          <p:cNvSpPr txBox="1"/>
          <p:nvPr/>
        </p:nvSpPr>
        <p:spPr>
          <a:xfrm>
            <a:off x="1303793" y="7819040"/>
            <a:ext cx="3840684" cy="486601"/>
          </a:xfrm>
          <a:prstGeom prst="rect">
            <a:avLst/>
          </a:prstGeom>
          <a:solidFill>
            <a:srgbClr val="E2CF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Synology RT2600ac         </a:t>
            </a:r>
          </a:p>
        </p:txBody>
      </p:sp>
      <p:sp>
        <p:nvSpPr>
          <p:cNvPr id="277" name="Data transfer rate of 1 GB/sec"/>
          <p:cNvSpPr txBox="1"/>
          <p:nvPr/>
        </p:nvSpPr>
        <p:spPr>
          <a:xfrm>
            <a:off x="6498014" y="6230634"/>
            <a:ext cx="4544492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Data transfer rate of 1 GB/sec</a:t>
            </a:r>
          </a:p>
        </p:txBody>
      </p:sp>
      <p:sp>
        <p:nvSpPr>
          <p:cNvPr id="278" name="Powerful with high voltage"/>
          <p:cNvSpPr txBox="1"/>
          <p:nvPr/>
        </p:nvSpPr>
        <p:spPr>
          <a:xfrm>
            <a:off x="6502099" y="7296080"/>
            <a:ext cx="4084520" cy="48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Powerful with high voltage </a:t>
            </a:r>
          </a:p>
        </p:txBody>
      </p:sp>
      <p:sp>
        <p:nvSpPr>
          <p:cNvPr id="279" name="Scalable and business-grade protected"/>
          <p:cNvSpPr txBox="1"/>
          <p:nvPr/>
        </p:nvSpPr>
        <p:spPr>
          <a:xfrm>
            <a:off x="6518400" y="8361525"/>
            <a:ext cx="5614052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Scalable and business-grade protected</a:t>
            </a:r>
          </a:p>
        </p:txBody>
      </p:sp>
      <p:sp>
        <p:nvSpPr>
          <p:cNvPr id="280" name="Dual Band Router"/>
          <p:cNvSpPr txBox="1"/>
          <p:nvPr/>
        </p:nvSpPr>
        <p:spPr>
          <a:xfrm>
            <a:off x="6505679" y="3034296"/>
            <a:ext cx="2828261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Dual Band Router</a:t>
            </a:r>
          </a:p>
        </p:txBody>
      </p:sp>
      <p:sp>
        <p:nvSpPr>
          <p:cNvPr id="281" name="MU-MIMO data streaming"/>
          <p:cNvSpPr txBox="1"/>
          <p:nvPr/>
        </p:nvSpPr>
        <p:spPr>
          <a:xfrm>
            <a:off x="6486267" y="4099742"/>
            <a:ext cx="4116184" cy="4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80000"/>
              <a:buBlip>
                <a:blip r:embed="rId4"/>
              </a:buBlip>
              <a:defRPr sz="2300">
                <a:solidFill>
                  <a:srgbClr val="0A2E5C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 MU-MIMO data streaming </a:t>
            </a:r>
          </a:p>
        </p:txBody>
      </p:sp>
      <p:sp>
        <p:nvSpPr>
          <p:cNvPr id="282" name="(Synology Inc., n.d.)"/>
          <p:cNvSpPr txBox="1"/>
          <p:nvPr/>
        </p:nvSpPr>
        <p:spPr>
          <a:xfrm>
            <a:off x="2309830" y="8624239"/>
            <a:ext cx="1828610" cy="39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(Synology Inc., n.d.)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8"/>
      <p:bldP build="whole" bldLvl="1" animBg="1" rev="0" advAuto="0" spid="272" grpId="3"/>
      <p:bldP build="whole" bldLvl="1" animBg="1" rev="0" advAuto="0" spid="274" grpId="6"/>
      <p:bldP build="whole" bldLvl="1" animBg="1" rev="0" advAuto="0" spid="275" grpId="9"/>
      <p:bldP build="whole" bldLvl="1" animBg="1" rev="0" advAuto="0" spid="276" grpId="5"/>
      <p:bldP build="whole" bldLvl="1" animBg="1" rev="0" advAuto="0" spid="279" grpId="12"/>
      <p:bldP build="whole" bldLvl="1" animBg="1" rev="0" advAuto="0" spid="280" grpId="7"/>
      <p:bldP build="whole" bldLvl="1" animBg="1" rev="0" advAuto="0" spid="278" grpId="11"/>
      <p:bldP build="whole" bldLvl="1" animBg="1" rev="0" advAuto="0" spid="273" grpId="1"/>
      <p:bldP build="whole" bldLvl="1" animBg="1" rev="0" advAuto="0" spid="271" grpId="4"/>
      <p:bldP build="whole" bldLvl="1" animBg="1" rev="0" advAuto="0" spid="270" grpId="2"/>
      <p:bldP build="whole" bldLvl="1" animBg="1" rev="0" advAuto="0" spid="277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